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91" r:id="rId6"/>
    <p:sldId id="292" r:id="rId7"/>
    <p:sldId id="295" r:id="rId8"/>
    <p:sldId id="297" r:id="rId9"/>
    <p:sldId id="298" r:id="rId10"/>
    <p:sldId id="299" r:id="rId11"/>
    <p:sldId id="300" r:id="rId12"/>
    <p:sldId id="301" r:id="rId13"/>
    <p:sldId id="302" r:id="rId14"/>
    <p:sldId id="30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62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01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690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93242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9351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60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90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89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4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29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2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381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3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66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1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47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48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6627F91-A457-4DE7-BB2B-FC6657F85359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59164-301F-4E9F-8986-2C0591F29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98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A54F1-6616-4E12-AF67-6E729330DF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JetHexa</a:t>
            </a:r>
            <a:r>
              <a:rPr lang="en-US" dirty="0"/>
              <a:t> with </a:t>
            </a:r>
            <a:r>
              <a:rPr lang="en-US" dirty="0" err="1"/>
              <a:t>Haar</a:t>
            </a:r>
            <a:r>
              <a:rPr lang="en-US" dirty="0"/>
              <a:t> Cascade Classifiers </a:t>
            </a:r>
          </a:p>
        </p:txBody>
      </p:sp>
    </p:spTree>
    <p:extLst>
      <p:ext uri="{BB962C8B-B14F-4D97-AF65-F5344CB8AC3E}">
        <p14:creationId xmlns:p14="http://schemas.microsoft.com/office/powerpoint/2010/main" val="4206231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A12AF-9211-420B-9705-EC1250FA4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 with the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A4E34-2669-4B1F-B964-58B4C08C5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 at the front camera and see if the </a:t>
            </a:r>
            <a:r>
              <a:rPr lang="en-US" dirty="0" err="1"/>
              <a:t>Haar</a:t>
            </a:r>
            <a:r>
              <a:rPr lang="en-US" dirty="0"/>
              <a:t> Cascade Classifier detects your face </a:t>
            </a:r>
          </a:p>
          <a:p>
            <a:r>
              <a:rPr lang="en-US" dirty="0"/>
              <a:t>Does the program only detect your face or does it detect other things as well? </a:t>
            </a:r>
          </a:p>
          <a:p>
            <a:r>
              <a:rPr lang="en-US" dirty="0"/>
              <a:t>Does the robot move after the initial face detection? </a:t>
            </a:r>
          </a:p>
        </p:txBody>
      </p:sp>
    </p:spTree>
    <p:extLst>
      <p:ext uri="{BB962C8B-B14F-4D97-AF65-F5344CB8AC3E}">
        <p14:creationId xmlns:p14="http://schemas.microsoft.com/office/powerpoint/2010/main" val="296286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72658-162F-4462-8844-361E7EE3C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Next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45188-8909-4410-BEEF-3D2B3FDAC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JetHexa</a:t>
            </a:r>
            <a:r>
              <a:rPr lang="en-US" dirty="0"/>
              <a:t> with </a:t>
            </a:r>
            <a:r>
              <a:rPr lang="en-US" dirty="0" err="1"/>
              <a:t>MediaPipe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007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1600-4D41-4C16-8C3D-42A2EB282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Haar</a:t>
            </a:r>
            <a:r>
              <a:rPr lang="en-US" dirty="0"/>
              <a:t> Cascade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77FAD-6608-4DF5-A5A3-C7022E4FD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Tuesday, we learned about </a:t>
            </a:r>
            <a:r>
              <a:rPr lang="en-US" dirty="0" err="1"/>
              <a:t>Haar</a:t>
            </a:r>
            <a:r>
              <a:rPr lang="en-US" dirty="0"/>
              <a:t> Cascade Classifiers to do face detection </a:t>
            </a:r>
          </a:p>
          <a:p>
            <a:pPr lvl="1"/>
            <a:r>
              <a:rPr lang="en-US" dirty="0"/>
              <a:t>So we will not reiterate how </a:t>
            </a:r>
            <a:r>
              <a:rPr lang="en-US" dirty="0" err="1"/>
              <a:t>Haar</a:t>
            </a:r>
            <a:r>
              <a:rPr lang="en-US" dirty="0"/>
              <a:t> Cascades work here</a:t>
            </a:r>
          </a:p>
          <a:p>
            <a:pPr lvl="1"/>
            <a:r>
              <a:rPr lang="en-US" dirty="0"/>
              <a:t>If needed, refer back to Tuesday’s slides, </a:t>
            </a:r>
            <a:r>
              <a:rPr lang="en-US" dirty="0" err="1"/>
              <a:t>Face_Detection_HAAR</a:t>
            </a:r>
            <a:endParaRPr lang="en-US" dirty="0"/>
          </a:p>
          <a:p>
            <a:r>
              <a:rPr lang="en-US" dirty="0"/>
              <a:t>Today, we will take the </a:t>
            </a:r>
            <a:r>
              <a:rPr lang="en-US" dirty="0" err="1"/>
              <a:t>Haar</a:t>
            </a:r>
            <a:r>
              <a:rPr lang="en-US" dirty="0"/>
              <a:t> Cascade Classifiers that you developed and implement that on the </a:t>
            </a:r>
            <a:r>
              <a:rPr lang="en-US" dirty="0" err="1"/>
              <a:t>JetHexa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7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61600-4D41-4C16-8C3D-42A2EB282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Haar</a:t>
            </a:r>
            <a:r>
              <a:rPr lang="en-US" dirty="0"/>
              <a:t> Cascade with </a:t>
            </a:r>
            <a:r>
              <a:rPr lang="en-US" dirty="0" err="1"/>
              <a:t>JetHexa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77FAD-6608-4DF5-A5A3-C7022E4FD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Haar</a:t>
            </a:r>
            <a:r>
              <a:rPr lang="en-US" dirty="0"/>
              <a:t> Cascade Classifier was trained to detect faces with an input from a web camera </a:t>
            </a:r>
          </a:p>
          <a:p>
            <a:r>
              <a:rPr lang="en-US" dirty="0" err="1"/>
              <a:t>JetHexa</a:t>
            </a:r>
            <a:r>
              <a:rPr lang="en-US" dirty="0"/>
              <a:t> has a front facing camera already on the device that we can use for the input </a:t>
            </a:r>
          </a:p>
          <a:p>
            <a:r>
              <a:rPr lang="en-US" dirty="0"/>
              <a:t>From the previous demonstration, you also learned how to define actions on the </a:t>
            </a:r>
            <a:r>
              <a:rPr lang="en-US" dirty="0" err="1"/>
              <a:t>JetHexa</a:t>
            </a:r>
            <a:r>
              <a:rPr lang="en-US" dirty="0"/>
              <a:t> </a:t>
            </a:r>
          </a:p>
          <a:p>
            <a:r>
              <a:rPr lang="en-US" dirty="0"/>
              <a:t>Now we can pair the two together </a:t>
            </a:r>
          </a:p>
          <a:p>
            <a:pPr lvl="1"/>
            <a:r>
              <a:rPr lang="en-US" dirty="0"/>
              <a:t>When the </a:t>
            </a:r>
            <a:r>
              <a:rPr lang="en-US" dirty="0" err="1"/>
              <a:t>Haar</a:t>
            </a:r>
            <a:r>
              <a:rPr lang="en-US" dirty="0"/>
              <a:t> Cascade Classifier detects a face from the camera input, we can have the </a:t>
            </a:r>
            <a:r>
              <a:rPr lang="en-US" dirty="0" err="1"/>
              <a:t>JetHexa</a:t>
            </a:r>
            <a:r>
              <a:rPr lang="en-US" dirty="0"/>
              <a:t> perform an action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021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24CB6-C9D5-4DE8-82C5-B80BBFAC8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Haar</a:t>
            </a:r>
            <a:r>
              <a:rPr lang="en-US" dirty="0"/>
              <a:t> Cascade Code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45A2E2-2F5A-44C1-8D67-FC4927B04B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To run the </a:t>
            </a:r>
            <a:r>
              <a:rPr lang="en-US" dirty="0" err="1"/>
              <a:t>Haar</a:t>
            </a:r>
            <a:r>
              <a:rPr lang="en-US" dirty="0"/>
              <a:t> Cascade Classifier on the </a:t>
            </a:r>
            <a:r>
              <a:rPr lang="en-US" dirty="0" err="1"/>
              <a:t>JetHexa</a:t>
            </a:r>
            <a:r>
              <a:rPr lang="en-US" dirty="0"/>
              <a:t>, we will utilize OpenCV2, which is a Python library to process images and video </a:t>
            </a:r>
          </a:p>
          <a:p>
            <a:r>
              <a:rPr lang="en-US" dirty="0"/>
              <a:t>The “class </a:t>
            </a:r>
            <a:r>
              <a:rPr lang="en-US" dirty="0" err="1"/>
              <a:t>MovingNode</a:t>
            </a:r>
            <a:r>
              <a:rPr lang="en-US" dirty="0"/>
              <a:t>” is the same moving class we defined in the last demonstration </a:t>
            </a:r>
          </a:p>
          <a:p>
            <a:pPr lvl="1"/>
            <a:r>
              <a:rPr lang="en-US" dirty="0"/>
              <a:t>Which will have the </a:t>
            </a:r>
            <a:r>
              <a:rPr lang="en-US" dirty="0" err="1"/>
              <a:t>JetHexa</a:t>
            </a:r>
            <a:r>
              <a:rPr lang="en-US" dirty="0"/>
              <a:t> move forward and then rotate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77B8A43-76F7-4B53-A0B7-2C1A3FF02EB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116" y="1434563"/>
            <a:ext cx="3230162" cy="5249013"/>
          </a:xfrm>
        </p:spPr>
      </p:pic>
      <p:sp>
        <p:nvSpPr>
          <p:cNvPr id="13" name="Right Arrow 3">
            <a:extLst>
              <a:ext uri="{FF2B5EF4-FFF2-40B4-BE49-F238E27FC236}">
                <a16:creationId xmlns:a16="http://schemas.microsoft.com/office/drawing/2014/main" id="{8051D62F-5416-4CBC-8A6D-60E4A0FD8C35}"/>
              </a:ext>
            </a:extLst>
          </p:cNvPr>
          <p:cNvSpPr/>
          <p:nvPr/>
        </p:nvSpPr>
        <p:spPr>
          <a:xfrm>
            <a:off x="1193947" y="2951330"/>
            <a:ext cx="719776" cy="47766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3">
            <a:extLst>
              <a:ext uri="{FF2B5EF4-FFF2-40B4-BE49-F238E27FC236}">
                <a16:creationId xmlns:a16="http://schemas.microsoft.com/office/drawing/2014/main" id="{A83C4E87-5052-4D3E-A29C-97F34DCE79FF}"/>
              </a:ext>
            </a:extLst>
          </p:cNvPr>
          <p:cNvSpPr/>
          <p:nvPr/>
        </p:nvSpPr>
        <p:spPr>
          <a:xfrm>
            <a:off x="1043228" y="1477001"/>
            <a:ext cx="719776" cy="47766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945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4D82D-FAEF-496C-94DD-71D118C8F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Haar</a:t>
            </a:r>
            <a:r>
              <a:rPr lang="en-US" dirty="0"/>
              <a:t> Cascade Code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D2AEC-57E2-4123-8E36-E40EC13D8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41887" y="2040584"/>
            <a:ext cx="4396341" cy="4200245"/>
          </a:xfrm>
        </p:spPr>
        <p:txBody>
          <a:bodyPr/>
          <a:lstStyle/>
          <a:p>
            <a:r>
              <a:rPr lang="en-US" dirty="0"/>
              <a:t>The actions have also been setup to only run one time after the first detection of a face </a:t>
            </a:r>
          </a:p>
          <a:p>
            <a:pPr lvl="1"/>
            <a:r>
              <a:rPr lang="en-US" dirty="0"/>
              <a:t>If you wish to change this and have it run multiple time, ask your TA’s for help editing the file and change line 91, “move = False” to “move = True”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A6E3EF1-F7EB-4BFB-9D63-EBD2327EDD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45" y="1657961"/>
            <a:ext cx="5769590" cy="4747321"/>
          </a:xfrm>
        </p:spPr>
      </p:pic>
      <p:sp>
        <p:nvSpPr>
          <p:cNvPr id="10" name="Right Arrow 3">
            <a:extLst>
              <a:ext uri="{FF2B5EF4-FFF2-40B4-BE49-F238E27FC236}">
                <a16:creationId xmlns:a16="http://schemas.microsoft.com/office/drawing/2014/main" id="{F62339E7-9969-4632-861F-2999DD9EF021}"/>
              </a:ext>
            </a:extLst>
          </p:cNvPr>
          <p:cNvSpPr/>
          <p:nvPr/>
        </p:nvSpPr>
        <p:spPr>
          <a:xfrm>
            <a:off x="158569" y="4379540"/>
            <a:ext cx="719776" cy="477669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45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A12AF-9211-420B-9705-EC1250FA4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to the </a:t>
            </a:r>
            <a:r>
              <a:rPr lang="en-US" dirty="0" err="1"/>
              <a:t>JetHexa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A4E34-2669-4B1F-B964-58B4C08C5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the methods described in the Intro to </a:t>
            </a:r>
            <a:r>
              <a:rPr lang="en-US" dirty="0" err="1"/>
              <a:t>JetHexa</a:t>
            </a:r>
            <a:r>
              <a:rPr lang="en-US" dirty="0"/>
              <a:t>, connect to the </a:t>
            </a:r>
            <a:r>
              <a:rPr lang="en-US" dirty="0" err="1"/>
              <a:t>JetHexa</a:t>
            </a:r>
            <a:r>
              <a:rPr lang="en-US" dirty="0"/>
              <a:t> using </a:t>
            </a:r>
            <a:r>
              <a:rPr lang="en-US" dirty="0" err="1"/>
              <a:t>UltraVNC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9ACDB6-8EC2-4070-B71D-8A3A7DF0F2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702" y="2797260"/>
            <a:ext cx="6766596" cy="395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85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A12AF-9211-420B-9705-EC1250FA4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A4E34-2669-4B1F-B964-58B4C08C5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the terminal</a:t>
            </a:r>
          </a:p>
          <a:p>
            <a:pPr lvl="1"/>
            <a:r>
              <a:rPr lang="en-US" dirty="0"/>
              <a:t>Double click on the terminal icon 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EF858D-12F0-40A7-9453-023EDEA8F1A0}"/>
              </a:ext>
            </a:extLst>
          </p:cNvPr>
          <p:cNvGrpSpPr/>
          <p:nvPr/>
        </p:nvGrpSpPr>
        <p:grpSpPr>
          <a:xfrm>
            <a:off x="3100915" y="3122140"/>
            <a:ext cx="5270394" cy="3429000"/>
            <a:chOff x="3100915" y="3122140"/>
            <a:chExt cx="5270394" cy="34290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1698BA5-17F2-48C2-98CF-366C2C79A4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61230" b="50000"/>
            <a:stretch/>
          </p:blipFill>
          <p:spPr>
            <a:xfrm>
              <a:off x="3820691" y="3122140"/>
              <a:ext cx="4550618" cy="3429000"/>
            </a:xfrm>
            <a:prstGeom prst="rect">
              <a:avLst/>
            </a:prstGeom>
          </p:spPr>
        </p:pic>
        <p:sp>
          <p:nvSpPr>
            <p:cNvPr id="9" name="Right Arrow 3">
              <a:extLst>
                <a:ext uri="{FF2B5EF4-FFF2-40B4-BE49-F238E27FC236}">
                  <a16:creationId xmlns:a16="http://schemas.microsoft.com/office/drawing/2014/main" id="{ABDC699E-DE07-413E-9BC5-175D6FB10E6E}"/>
                </a:ext>
              </a:extLst>
            </p:cNvPr>
            <p:cNvSpPr/>
            <p:nvPr/>
          </p:nvSpPr>
          <p:spPr>
            <a:xfrm>
              <a:off x="3100915" y="4898713"/>
              <a:ext cx="719776" cy="477669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5040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A12AF-9211-420B-9705-EC1250FA4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the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A4E34-2669-4B1F-B964-58B4C08C5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the following command in the terminal </a:t>
            </a:r>
          </a:p>
          <a:p>
            <a:pPr lvl="1"/>
            <a:r>
              <a:rPr lang="en-US" dirty="0"/>
              <a:t>“python3 jethexa_haar.py”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79B96C-E202-4DC5-8372-72BC54549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573" y="3804210"/>
            <a:ext cx="4789583" cy="106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585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A12AF-9211-420B-9705-EC1250FA4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the Code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A4E34-2669-4B1F-B964-58B4C08C5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a few seconds of initialization, a camera window should appear and look similar to below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761EA6-6D95-4539-8DAF-49723567E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7877" y="2817339"/>
            <a:ext cx="3617410" cy="384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635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7e6e833-9241-4b04-b716-5a4daabdc787">
      <Terms xmlns="http://schemas.microsoft.com/office/infopath/2007/PartnerControls"/>
    </lcf76f155ced4ddcb4097134ff3c332f>
    <TaxCatchAll xmlns="56da908f-da71-483c-b6d3-0ee057f43e6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F66D24444FB145A2F13042720BF9FF" ma:contentTypeVersion="10" ma:contentTypeDescription="Create a new document." ma:contentTypeScope="" ma:versionID="bf7cc38420c165e3afa886984c1ec902">
  <xsd:schema xmlns:xsd="http://www.w3.org/2001/XMLSchema" xmlns:xs="http://www.w3.org/2001/XMLSchema" xmlns:p="http://schemas.microsoft.com/office/2006/metadata/properties" xmlns:ns2="77e6e833-9241-4b04-b716-5a4daabdc787" xmlns:ns3="56da908f-da71-483c-b6d3-0ee057f43e65" targetNamespace="http://schemas.microsoft.com/office/2006/metadata/properties" ma:root="true" ma:fieldsID="bff01e7d464f87e33a0e743cdbd3a853" ns2:_="" ns3:_="">
    <xsd:import namespace="77e6e833-9241-4b04-b716-5a4daabdc787"/>
    <xsd:import namespace="56da908f-da71-483c-b6d3-0ee057f43e65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e6e833-9241-4b04-b716-5a4daabdc78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175ab196-d3f7-444f-9641-cdc6774f7c5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da908f-da71-483c-b6d3-0ee057f43e65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1382538-e9b7-431f-b1ac-b022d04d117d}" ma:internalName="TaxCatchAll" ma:showField="CatchAllData" ma:web="56da908f-da71-483c-b6d3-0ee057f43e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B655AB-1E29-4901-9273-967FB4E36E19}">
  <ds:schemaRefs>
    <ds:schemaRef ds:uri="http://purl.org/dc/dcmitype/"/>
    <ds:schemaRef ds:uri="http://www.w3.org/XML/1998/namespace"/>
    <ds:schemaRef ds:uri="http://purl.org/dc/elements/1.1/"/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56da908f-da71-483c-b6d3-0ee057f43e65"/>
    <ds:schemaRef ds:uri="77e6e833-9241-4b04-b716-5a4daabdc787"/>
  </ds:schemaRefs>
</ds:datastoreItem>
</file>

<file path=customXml/itemProps2.xml><?xml version="1.0" encoding="utf-8"?>
<ds:datastoreItem xmlns:ds="http://schemas.openxmlformats.org/officeDocument/2006/customXml" ds:itemID="{853F0339-B719-44A7-B994-4303214FBA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B6C023-B0C3-422C-8377-E9B54ACBDAB8}"/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3363</TotalTime>
  <Words>373</Words>
  <Application>Microsoft Office PowerPoint</Application>
  <PresentationFormat>Widescreen</PresentationFormat>
  <Paragraphs>35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JetHexa with Haar Cascade Classifiers </vt:lpstr>
      <vt:lpstr>Haar Cascade</vt:lpstr>
      <vt:lpstr>Haar Cascade with JetHexa</vt:lpstr>
      <vt:lpstr>Haar Cascade Code </vt:lpstr>
      <vt:lpstr>Haar Cascade Code </vt:lpstr>
      <vt:lpstr>Connect to the JetHexa</vt:lpstr>
      <vt:lpstr>Terminal </vt:lpstr>
      <vt:lpstr>Run the Code </vt:lpstr>
      <vt:lpstr>Run the Code </vt:lpstr>
      <vt:lpstr>Play with the code </vt:lpstr>
      <vt:lpstr>Up Next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with Lobe AI</dc:title>
  <dc:creator>Matthew Springsteen</dc:creator>
  <cp:lastModifiedBy>Matthew Springsteen</cp:lastModifiedBy>
  <cp:revision>93</cp:revision>
  <dcterms:created xsi:type="dcterms:W3CDTF">2022-06-14T20:44:27Z</dcterms:created>
  <dcterms:modified xsi:type="dcterms:W3CDTF">2023-06-30T21:19:20Z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0x010100CCF66D24444FB145A2F13042720BF9FF</vt:lpwstr>
  </property>
  <property fmtid="{D5CDD505-2E9C-101B-9397-08002B2CF9AE}" pid="3" name="MediaServiceImageTags">
    <vt:lpwstr/>
  </property>
</Properties>
</file>

<file path=docProps/thumbnail.jpeg>
</file>